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413" r:id="rId4"/>
    <p:sldId id="414" r:id="rId5"/>
    <p:sldId id="415" r:id="rId6"/>
    <p:sldId id="416" r:id="rId7"/>
    <p:sldId id="418" r:id="rId8"/>
    <p:sldId id="419" r:id="rId9"/>
    <p:sldId id="443" r:id="rId10"/>
    <p:sldId id="444" r:id="rId11"/>
    <p:sldId id="445" r:id="rId12"/>
    <p:sldId id="446" r:id="rId13"/>
    <p:sldId id="447" r:id="rId14"/>
    <p:sldId id="448" r:id="rId15"/>
    <p:sldId id="449" r:id="rId16"/>
    <p:sldId id="450" r:id="rId17"/>
    <p:sldId id="451" r:id="rId18"/>
    <p:sldId id="452" r:id="rId19"/>
    <p:sldId id="260" r:id="rId20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0B00"/>
    <a:srgbClr val="F8BD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8" autoAdjust="0"/>
    <p:restoredTop sz="94660"/>
  </p:normalViewPr>
  <p:slideViewPr>
    <p:cSldViewPr snapToGrid="0">
      <p:cViewPr varScale="1">
        <p:scale>
          <a:sx n="88" d="100"/>
          <a:sy n="88" d="100"/>
        </p:scale>
        <p:origin x="819" y="5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03/08/2018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692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03/08/2018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9456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03/08/2018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958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03/08/2018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7" name="logo_vertical_fullcolo - copia.png"/>
          <p:cNvPicPr>
            <a:picLocks noChangeAspect="1"/>
          </p:cNvPicPr>
          <p:nvPr userDrawn="1"/>
        </p:nvPicPr>
        <p:blipFill>
          <a:blip r:embed="rId2">
            <a:alphaModFix amt="37970"/>
            <a:extLst/>
          </a:blip>
          <a:srcRect l="20789" r="21184" b="28368"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012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03/08/2018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400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03/08/2018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729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03/08/2018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337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03/08/2018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075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03/08/2018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7265">
            <a:off x="7144500" y="4239771"/>
            <a:ext cx="3525794" cy="43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7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03/08/2018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90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03/08/2018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69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BB097-133A-4E64-AB87-25AD7E5FAF37}" type="datetimeFigureOut">
              <a:rPr lang="pt-PT" smtClean="0"/>
              <a:t>03/08/2018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60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1888" y="4463654"/>
            <a:ext cx="5720812" cy="398632"/>
          </a:xfrm>
          <a:noFill/>
        </p:spPr>
        <p:txBody>
          <a:bodyPr>
            <a:normAutofit lnSpcReduction="10000"/>
          </a:bodyPr>
          <a:lstStyle/>
          <a:p>
            <a:r>
              <a:rPr lang="en-US" b="1" dirty="0"/>
              <a:t>O-Pitblast – O-</a:t>
            </a:r>
            <a:r>
              <a:rPr lang="en-US" b="1" dirty="0" err="1"/>
              <a:t>Pitcloud</a:t>
            </a:r>
            <a:r>
              <a:rPr lang="en-US" b="1" dirty="0"/>
              <a:t> Module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54" y="1131004"/>
            <a:ext cx="3364486" cy="312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27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A0A23725-4C92-4F1E-8FBD-A5AD3246EEA8}"/>
              </a:ext>
            </a:extLst>
          </p:cNvPr>
          <p:cNvSpPr txBox="1"/>
          <p:nvPr/>
        </p:nvSpPr>
        <p:spPr>
          <a:xfrm>
            <a:off x="818316" y="212105"/>
            <a:ext cx="540906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800" dirty="0">
                <a:ea typeface="Roboto Light" panose="02000000000000000000" pitchFamily="2" charset="0"/>
              </a:rPr>
              <a:t>Upload information</a:t>
            </a:r>
            <a:endParaRPr lang="pt-PT" sz="2800" dirty="0">
              <a:solidFill>
                <a:schemeClr val="bg1"/>
              </a:solidFill>
              <a:ea typeface="Roboto Light" panose="02000000000000000000" pitchFamily="2" charset="0"/>
            </a:endParaRPr>
          </a:p>
        </p:txBody>
      </p:sp>
      <p:pic>
        <p:nvPicPr>
          <p:cNvPr id="7" name="como abrir sismografo">
            <a:hlinkClick r:id="" action="ppaction://media"/>
            <a:extLst>
              <a:ext uri="{FF2B5EF4-FFF2-40B4-BE49-F238E27FC236}">
                <a16:creationId xmlns:a16="http://schemas.microsoft.com/office/drawing/2014/main" id="{0B8624E3-23AB-4C55-9F22-775C6EE76A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4454"/>
          <a:stretch/>
        </p:blipFill>
        <p:spPr>
          <a:xfrm>
            <a:off x="318714" y="1146584"/>
            <a:ext cx="8506572" cy="54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A0A23725-4C92-4F1E-8FBD-A5AD3246EEA8}"/>
              </a:ext>
            </a:extLst>
          </p:cNvPr>
          <p:cNvSpPr txBox="1"/>
          <p:nvPr/>
        </p:nvSpPr>
        <p:spPr>
          <a:xfrm>
            <a:off x="834452" y="212105"/>
            <a:ext cx="540906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800" dirty="0" err="1">
                <a:ea typeface="Roboto Light" panose="02000000000000000000" pitchFamily="2" charset="0"/>
              </a:rPr>
              <a:t>Close</a:t>
            </a:r>
            <a:r>
              <a:rPr lang="pt-PT" sz="2800" dirty="0">
                <a:ea typeface="Roboto Light" panose="02000000000000000000" pitchFamily="2" charset="0"/>
              </a:rPr>
              <a:t> window </a:t>
            </a:r>
            <a:endParaRPr lang="pt-PT" sz="2800" dirty="0">
              <a:solidFill>
                <a:schemeClr val="bg1"/>
              </a:solidFill>
              <a:ea typeface="Roboto Light" panose="02000000000000000000" pitchFamily="2" charset="0"/>
            </a:endParaRPr>
          </a:p>
        </p:txBody>
      </p:sp>
      <p:pic>
        <p:nvPicPr>
          <p:cNvPr id="7" name="como abrir sismografo">
            <a:hlinkClick r:id="" action="ppaction://media"/>
            <a:extLst>
              <a:ext uri="{FF2B5EF4-FFF2-40B4-BE49-F238E27FC236}">
                <a16:creationId xmlns:a16="http://schemas.microsoft.com/office/drawing/2014/main" id="{0B8624E3-23AB-4C55-9F22-775C6EE76A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4454"/>
          <a:stretch/>
        </p:blipFill>
        <p:spPr>
          <a:xfrm>
            <a:off x="318714" y="1146584"/>
            <a:ext cx="8506572" cy="54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0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A0A23725-4C92-4F1E-8FBD-A5AD3246EEA8}"/>
              </a:ext>
            </a:extLst>
          </p:cNvPr>
          <p:cNvSpPr txBox="1"/>
          <p:nvPr/>
        </p:nvSpPr>
        <p:spPr>
          <a:xfrm>
            <a:off x="818316" y="212105"/>
            <a:ext cx="540906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800" dirty="0">
                <a:ea typeface="Roboto Light" panose="02000000000000000000" pitchFamily="2" charset="0"/>
              </a:rPr>
              <a:t>Seismograph window</a:t>
            </a:r>
            <a:endParaRPr lang="pt-PT" sz="2800" dirty="0">
              <a:solidFill>
                <a:schemeClr val="bg1"/>
              </a:solidFill>
              <a:ea typeface="Roboto Light" panose="02000000000000000000" pitchFamily="2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7258ADDE-D219-4490-BB60-BC805311E14F}"/>
              </a:ext>
            </a:extLst>
          </p:cNvPr>
          <p:cNvGrpSpPr/>
          <p:nvPr/>
        </p:nvGrpSpPr>
        <p:grpSpPr>
          <a:xfrm>
            <a:off x="-190445" y="1267731"/>
            <a:ext cx="9116274" cy="5615603"/>
            <a:chOff x="-190445" y="1267731"/>
            <a:chExt cx="9116274" cy="5615603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A64D693C-4D72-4DDB-B91E-FEFBF677D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8170" y="1267731"/>
              <a:ext cx="8707659" cy="4648975"/>
            </a:xfrm>
            <a:prstGeom prst="rect">
              <a:avLst/>
            </a:prstGeom>
          </p:spPr>
        </p:pic>
        <p:sp>
          <p:nvSpPr>
            <p:cNvPr id="4" name="Seta: Para Baixo 3">
              <a:extLst>
                <a:ext uri="{FF2B5EF4-FFF2-40B4-BE49-F238E27FC236}">
                  <a16:creationId xmlns:a16="http://schemas.microsoft.com/office/drawing/2014/main" id="{CBC033BD-E1E3-417C-A8C7-93F56FCDB0B4}"/>
                </a:ext>
              </a:extLst>
            </p:cNvPr>
            <p:cNvSpPr/>
            <p:nvPr/>
          </p:nvSpPr>
          <p:spPr>
            <a:xfrm rot="10800000">
              <a:off x="452326" y="5868296"/>
              <a:ext cx="229160" cy="368711"/>
            </a:xfrm>
            <a:prstGeom prst="downArrow">
              <a:avLst/>
            </a:prstGeom>
            <a:solidFill>
              <a:srgbClr val="930B00"/>
            </a:solidFill>
            <a:ln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9" name="Seta: Para Baixo 8">
              <a:extLst>
                <a:ext uri="{FF2B5EF4-FFF2-40B4-BE49-F238E27FC236}">
                  <a16:creationId xmlns:a16="http://schemas.microsoft.com/office/drawing/2014/main" id="{0AD93025-7F77-4A0A-86B0-04A6AE275C25}"/>
                </a:ext>
              </a:extLst>
            </p:cNvPr>
            <p:cNvSpPr/>
            <p:nvPr/>
          </p:nvSpPr>
          <p:spPr>
            <a:xfrm>
              <a:off x="986622" y="4857076"/>
              <a:ext cx="229160" cy="368711"/>
            </a:xfrm>
            <a:prstGeom prst="downArrow">
              <a:avLst/>
            </a:prstGeom>
            <a:solidFill>
              <a:srgbClr val="930B00"/>
            </a:solidFill>
            <a:ln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0" name="Seta: Para Baixo 9">
              <a:extLst>
                <a:ext uri="{FF2B5EF4-FFF2-40B4-BE49-F238E27FC236}">
                  <a16:creationId xmlns:a16="http://schemas.microsoft.com/office/drawing/2014/main" id="{CFA55CFF-B227-45FC-90E9-EA5CBB39EE13}"/>
                </a:ext>
              </a:extLst>
            </p:cNvPr>
            <p:cNvSpPr/>
            <p:nvPr/>
          </p:nvSpPr>
          <p:spPr>
            <a:xfrm rot="10800000">
              <a:off x="1591013" y="5868294"/>
              <a:ext cx="229160" cy="368711"/>
            </a:xfrm>
            <a:prstGeom prst="downArrow">
              <a:avLst/>
            </a:prstGeom>
            <a:solidFill>
              <a:srgbClr val="930B00"/>
            </a:solidFill>
            <a:ln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2" name="Seta: Para Baixo 11">
              <a:extLst>
                <a:ext uri="{FF2B5EF4-FFF2-40B4-BE49-F238E27FC236}">
                  <a16:creationId xmlns:a16="http://schemas.microsoft.com/office/drawing/2014/main" id="{C2F2AD07-3151-47EC-AD1B-65E2F3F2523F}"/>
                </a:ext>
              </a:extLst>
            </p:cNvPr>
            <p:cNvSpPr/>
            <p:nvPr/>
          </p:nvSpPr>
          <p:spPr>
            <a:xfrm>
              <a:off x="2119930" y="4857075"/>
              <a:ext cx="229160" cy="368711"/>
            </a:xfrm>
            <a:prstGeom prst="downArrow">
              <a:avLst/>
            </a:prstGeom>
            <a:solidFill>
              <a:srgbClr val="930B00"/>
            </a:solidFill>
            <a:ln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3" name="Seta: Para Baixo 12">
              <a:extLst>
                <a:ext uri="{FF2B5EF4-FFF2-40B4-BE49-F238E27FC236}">
                  <a16:creationId xmlns:a16="http://schemas.microsoft.com/office/drawing/2014/main" id="{EBC30E15-AE06-4FC3-975B-3CCC790C8C90}"/>
                </a:ext>
              </a:extLst>
            </p:cNvPr>
            <p:cNvSpPr/>
            <p:nvPr/>
          </p:nvSpPr>
          <p:spPr>
            <a:xfrm rot="10800000">
              <a:off x="2724152" y="5868292"/>
              <a:ext cx="229160" cy="368711"/>
            </a:xfrm>
            <a:prstGeom prst="downArrow">
              <a:avLst/>
            </a:prstGeom>
            <a:solidFill>
              <a:srgbClr val="930B00"/>
            </a:solidFill>
            <a:ln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4" name="Seta: Para Baixo 13">
              <a:extLst>
                <a:ext uri="{FF2B5EF4-FFF2-40B4-BE49-F238E27FC236}">
                  <a16:creationId xmlns:a16="http://schemas.microsoft.com/office/drawing/2014/main" id="{6315179D-CCD0-460C-BD47-E520197481A0}"/>
                </a:ext>
              </a:extLst>
            </p:cNvPr>
            <p:cNvSpPr/>
            <p:nvPr/>
          </p:nvSpPr>
          <p:spPr>
            <a:xfrm>
              <a:off x="3253238" y="4857074"/>
              <a:ext cx="229160" cy="368711"/>
            </a:xfrm>
            <a:prstGeom prst="downArrow">
              <a:avLst/>
            </a:prstGeom>
            <a:solidFill>
              <a:srgbClr val="930B00"/>
            </a:solidFill>
            <a:ln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Seta: Para Baixo 17">
              <a:extLst>
                <a:ext uri="{FF2B5EF4-FFF2-40B4-BE49-F238E27FC236}">
                  <a16:creationId xmlns:a16="http://schemas.microsoft.com/office/drawing/2014/main" id="{B2935958-BA82-41C6-ABA7-E66B0BBD284A}"/>
                </a:ext>
              </a:extLst>
            </p:cNvPr>
            <p:cNvSpPr/>
            <p:nvPr/>
          </p:nvSpPr>
          <p:spPr>
            <a:xfrm rot="10800000">
              <a:off x="3857290" y="5868291"/>
              <a:ext cx="229160" cy="368711"/>
            </a:xfrm>
            <a:prstGeom prst="downArrow">
              <a:avLst/>
            </a:prstGeom>
            <a:solidFill>
              <a:srgbClr val="930B00"/>
            </a:solidFill>
            <a:ln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246C7D2A-85B1-4F16-9C05-298EBE9CED30}"/>
                </a:ext>
              </a:extLst>
            </p:cNvPr>
            <p:cNvSpPr txBox="1"/>
            <p:nvPr/>
          </p:nvSpPr>
          <p:spPr>
            <a:xfrm>
              <a:off x="343852" y="4503842"/>
              <a:ext cx="1514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dirty="0">
                  <a:latin typeface="Roboto Black" panose="02000000000000000000" pitchFamily="2" charset="0"/>
                  <a:ea typeface="Roboto Black" panose="02000000000000000000" pitchFamily="2" charset="0"/>
                </a:rPr>
                <a:t>Load file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246B4896-E9B9-4EA4-B5E8-966147DA6B8C}"/>
                </a:ext>
              </a:extLst>
            </p:cNvPr>
            <p:cNvSpPr txBox="1"/>
            <p:nvPr/>
          </p:nvSpPr>
          <p:spPr>
            <a:xfrm>
              <a:off x="1477160" y="4288399"/>
              <a:ext cx="1514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dirty="0">
                  <a:latin typeface="Roboto Black" panose="02000000000000000000" pitchFamily="2" charset="0"/>
                  <a:ea typeface="Roboto Black" panose="02000000000000000000" pitchFamily="2" charset="0"/>
                </a:rPr>
                <a:t>Uncheck all no visibles</a:t>
              </a: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6B9F1E3D-F505-4828-A7C4-D71A772ABED7}"/>
                </a:ext>
              </a:extLst>
            </p:cNvPr>
            <p:cNvSpPr txBox="1"/>
            <p:nvPr/>
          </p:nvSpPr>
          <p:spPr>
            <a:xfrm>
              <a:off x="2610468" y="4503841"/>
              <a:ext cx="1514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dirty="0">
                  <a:latin typeface="Roboto Black" panose="02000000000000000000" pitchFamily="2" charset="0"/>
                  <a:ea typeface="Roboto Black" panose="02000000000000000000" pitchFamily="2" charset="0"/>
                </a:rPr>
                <a:t>Filter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B01C31BD-2165-42C7-B694-7463252BB8D9}"/>
                </a:ext>
              </a:extLst>
            </p:cNvPr>
            <p:cNvSpPr txBox="1"/>
            <p:nvPr/>
          </p:nvSpPr>
          <p:spPr>
            <a:xfrm>
              <a:off x="-190445" y="6291155"/>
              <a:ext cx="1514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dirty="0">
                  <a:latin typeface="Roboto Black" panose="02000000000000000000" pitchFamily="2" charset="0"/>
                  <a:ea typeface="Roboto Black" panose="02000000000000000000" pitchFamily="2" charset="0"/>
                </a:rPr>
                <a:t>Reload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388D84C5-7E9C-421C-86EE-E7DD47602C83}"/>
                </a:ext>
              </a:extLst>
            </p:cNvPr>
            <p:cNvSpPr txBox="1"/>
            <p:nvPr/>
          </p:nvSpPr>
          <p:spPr>
            <a:xfrm>
              <a:off x="1090502" y="6237003"/>
              <a:ext cx="12301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>
                  <a:latin typeface="Roboto Black" panose="02000000000000000000" pitchFamily="2" charset="0"/>
                  <a:ea typeface="Roboto Black" panose="02000000000000000000" pitchFamily="2" charset="0"/>
                </a:rPr>
                <a:t>Update information on server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921C1697-C6CD-4790-BB34-B031AC7A132A}"/>
                </a:ext>
              </a:extLst>
            </p:cNvPr>
            <p:cNvSpPr txBox="1"/>
            <p:nvPr/>
          </p:nvSpPr>
          <p:spPr>
            <a:xfrm>
              <a:off x="2145591" y="6282458"/>
              <a:ext cx="1386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>
                  <a:latin typeface="Roboto Black" panose="02000000000000000000" pitchFamily="2" charset="0"/>
                  <a:ea typeface="Roboto Black" panose="02000000000000000000" pitchFamily="2" charset="0"/>
                </a:rPr>
                <a:t>Create Attenuation law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27B8E591-D75F-4ADB-A66E-0E92EC5C03E9}"/>
                </a:ext>
              </a:extLst>
            </p:cNvPr>
            <p:cNvSpPr txBox="1"/>
            <p:nvPr/>
          </p:nvSpPr>
          <p:spPr>
            <a:xfrm>
              <a:off x="3295710" y="6237003"/>
              <a:ext cx="13862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>
                  <a:latin typeface="Roboto Black" panose="02000000000000000000" pitchFamily="2" charset="0"/>
                  <a:ea typeface="Roboto Black" panose="02000000000000000000" pitchFamily="2" charset="0"/>
                </a:rPr>
                <a:t>Create Strutures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3767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A0A23725-4C92-4F1E-8FBD-A5AD3246EEA8}"/>
              </a:ext>
            </a:extLst>
          </p:cNvPr>
          <p:cNvSpPr txBox="1"/>
          <p:nvPr/>
        </p:nvSpPr>
        <p:spPr>
          <a:xfrm>
            <a:off x="818316" y="212105"/>
            <a:ext cx="540906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800" dirty="0">
                <a:ea typeface="Roboto Light" panose="02000000000000000000" pitchFamily="2" charset="0"/>
              </a:rPr>
              <a:t>Load file</a:t>
            </a:r>
            <a:endParaRPr lang="pt-PT" sz="2800" dirty="0">
              <a:solidFill>
                <a:schemeClr val="bg1"/>
              </a:solidFill>
              <a:ea typeface="Roboto Light" panose="02000000000000000000" pitchFamily="2" charset="0"/>
            </a:endParaRPr>
          </a:p>
        </p:txBody>
      </p:sp>
      <p:pic>
        <p:nvPicPr>
          <p:cNvPr id="2" name="como load folha">
            <a:hlinkClick r:id="" action="ppaction://media"/>
            <a:extLst>
              <a:ext uri="{FF2B5EF4-FFF2-40B4-BE49-F238E27FC236}">
                <a16:creationId xmlns:a16="http://schemas.microsoft.com/office/drawing/2014/main" id="{E0FB4B70-0B9D-46DD-804A-7D1B116641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4333"/>
          <a:stretch/>
        </p:blipFill>
        <p:spPr>
          <a:xfrm>
            <a:off x="609152" y="1168460"/>
            <a:ext cx="7925696" cy="505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A0A23725-4C92-4F1E-8FBD-A5AD3246EEA8}"/>
              </a:ext>
            </a:extLst>
          </p:cNvPr>
          <p:cNvSpPr txBox="1"/>
          <p:nvPr/>
        </p:nvSpPr>
        <p:spPr>
          <a:xfrm>
            <a:off x="818315" y="212105"/>
            <a:ext cx="628173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800" dirty="0">
                <a:ea typeface="Roboto Light" panose="02000000000000000000" pitchFamily="2" charset="0"/>
              </a:rPr>
              <a:t>Export data (PPV [</a:t>
            </a:r>
            <a:r>
              <a:rPr lang="pt-PT" sz="2800" dirty="0" err="1">
                <a:ea typeface="Roboto Light" panose="02000000000000000000" pitchFamily="2" charset="0"/>
              </a:rPr>
              <a:t>Finland</a:t>
            </a:r>
            <a:r>
              <a:rPr lang="pt-PT" sz="2800" dirty="0">
                <a:ea typeface="Roboto Light" panose="02000000000000000000" pitchFamily="2" charset="0"/>
              </a:rPr>
              <a:t>] information)</a:t>
            </a:r>
            <a:endParaRPr lang="pt-PT" sz="2800" dirty="0">
              <a:solidFill>
                <a:schemeClr val="bg1"/>
              </a:solidFill>
              <a:ea typeface="Roboto Light" panose="02000000000000000000" pitchFamily="2" charset="0"/>
            </a:endParaRPr>
          </a:p>
        </p:txBody>
      </p:sp>
      <p:pic>
        <p:nvPicPr>
          <p:cNvPr id="3" name="preencher a tabela (com tudo)">
            <a:hlinkClick r:id="" action="ppaction://media"/>
            <a:extLst>
              <a:ext uri="{FF2B5EF4-FFF2-40B4-BE49-F238E27FC236}">
                <a16:creationId xmlns:a16="http://schemas.microsoft.com/office/drawing/2014/main" id="{4EC79462-0A8B-4826-BA8F-14E8A9716B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4535"/>
          <a:stretch/>
        </p:blipFill>
        <p:spPr>
          <a:xfrm>
            <a:off x="351147" y="1130431"/>
            <a:ext cx="8441705" cy="537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0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A0A23725-4C92-4F1E-8FBD-A5AD3246EEA8}"/>
              </a:ext>
            </a:extLst>
          </p:cNvPr>
          <p:cNvSpPr txBox="1"/>
          <p:nvPr/>
        </p:nvSpPr>
        <p:spPr>
          <a:xfrm>
            <a:off x="818315" y="212105"/>
            <a:ext cx="628173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800" dirty="0">
                <a:ea typeface="Roboto Light" panose="02000000000000000000" pitchFamily="2" charset="0"/>
              </a:rPr>
              <a:t>Export data</a:t>
            </a:r>
            <a:endParaRPr lang="pt-PT" sz="2800" dirty="0">
              <a:solidFill>
                <a:schemeClr val="bg1"/>
              </a:solidFill>
              <a:ea typeface="Roboto Light" panose="02000000000000000000" pitchFamily="2" charset="0"/>
            </a:endParaRPr>
          </a:p>
        </p:txBody>
      </p:sp>
      <p:pic>
        <p:nvPicPr>
          <p:cNvPr id="2" name="PREENCHER tabela (sem PPV filandia) e subir">
            <a:hlinkClick r:id="" action="ppaction://media"/>
            <a:extLst>
              <a:ext uri="{FF2B5EF4-FFF2-40B4-BE49-F238E27FC236}">
                <a16:creationId xmlns:a16="http://schemas.microsoft.com/office/drawing/2014/main" id="{B076046E-02BA-4CE3-BFB4-EB985622F5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4737"/>
          <a:stretch/>
        </p:blipFill>
        <p:spPr>
          <a:xfrm>
            <a:off x="228600" y="1045285"/>
            <a:ext cx="8686800" cy="551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2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A0A23725-4C92-4F1E-8FBD-A5AD3246EEA8}"/>
              </a:ext>
            </a:extLst>
          </p:cNvPr>
          <p:cNvSpPr txBox="1"/>
          <p:nvPr/>
        </p:nvSpPr>
        <p:spPr>
          <a:xfrm>
            <a:off x="818315" y="212105"/>
            <a:ext cx="628173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800" dirty="0">
                <a:ea typeface="Roboto Light" panose="02000000000000000000" pitchFamily="2" charset="0"/>
              </a:rPr>
              <a:t>Export data</a:t>
            </a:r>
            <a:endParaRPr lang="pt-PT" sz="2800" dirty="0">
              <a:solidFill>
                <a:schemeClr val="bg1"/>
              </a:solidFill>
              <a:ea typeface="Roboto Light" panose="02000000000000000000" pitchFamily="2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644ED71-65A9-4DAD-830A-0C889C15E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00" y="1324976"/>
            <a:ext cx="7718611" cy="412736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1D22638-CFF1-4BEB-B5DD-03E16DAEAB96}"/>
              </a:ext>
            </a:extLst>
          </p:cNvPr>
          <p:cNvSpPr txBox="1"/>
          <p:nvPr/>
        </p:nvSpPr>
        <p:spPr>
          <a:xfrm>
            <a:off x="1619026" y="5647765"/>
            <a:ext cx="590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latin typeface="Roboto Black" panose="02000000000000000000" pitchFamily="2" charset="0"/>
                <a:ea typeface="Roboto Black" panose="02000000000000000000" pitchFamily="2" charset="0"/>
              </a:rPr>
              <a:t>When</a:t>
            </a:r>
            <a:r>
              <a:rPr lang="pt-PT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pt-PT" dirty="0" err="1">
                <a:latin typeface="Roboto Black" panose="02000000000000000000" pitchFamily="2" charset="0"/>
                <a:ea typeface="Roboto Black" panose="02000000000000000000" pitchFamily="2" charset="0"/>
              </a:rPr>
              <a:t>the</a:t>
            </a:r>
            <a:r>
              <a:rPr lang="pt-PT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pt-PT" dirty="0" err="1">
                <a:latin typeface="Roboto Black" panose="02000000000000000000" pitchFamily="2" charset="0"/>
                <a:ea typeface="Roboto Black" panose="02000000000000000000" pitchFamily="2" charset="0"/>
              </a:rPr>
              <a:t>sismograph</a:t>
            </a:r>
            <a:r>
              <a:rPr lang="pt-PT" dirty="0">
                <a:latin typeface="Roboto Black" panose="02000000000000000000" pitchFamily="2" charset="0"/>
                <a:ea typeface="Roboto Black" panose="02000000000000000000" pitchFamily="2" charset="0"/>
              </a:rPr>
              <a:t> data </a:t>
            </a:r>
            <a:r>
              <a:rPr lang="pt-PT" dirty="0" err="1">
                <a:latin typeface="Roboto Black" panose="02000000000000000000" pitchFamily="2" charset="0"/>
                <a:ea typeface="Roboto Black" panose="02000000000000000000" pitchFamily="2" charset="0"/>
              </a:rPr>
              <a:t>is</a:t>
            </a:r>
            <a:r>
              <a:rPr lang="pt-PT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pt-PT" dirty="0" err="1">
                <a:latin typeface="Roboto Black" panose="02000000000000000000" pitchFamily="2" charset="0"/>
                <a:ea typeface="Roboto Black" panose="02000000000000000000" pitchFamily="2" charset="0"/>
              </a:rPr>
              <a:t>yellow</a:t>
            </a:r>
            <a:r>
              <a:rPr lang="pt-PT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pt-PT" dirty="0" err="1">
                <a:latin typeface="Roboto Black" panose="02000000000000000000" pitchFamily="2" charset="0"/>
                <a:ea typeface="Roboto Black" panose="02000000000000000000" pitchFamily="2" charset="0"/>
              </a:rPr>
              <a:t>it</a:t>
            </a:r>
            <a:r>
              <a:rPr lang="pt-PT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pt-PT" dirty="0" err="1">
                <a:latin typeface="Roboto Black" panose="02000000000000000000" pitchFamily="2" charset="0"/>
                <a:ea typeface="Roboto Black" panose="02000000000000000000" pitchFamily="2" charset="0"/>
              </a:rPr>
              <a:t>means</a:t>
            </a:r>
            <a:r>
              <a:rPr lang="pt-PT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pt-PT" dirty="0" err="1">
                <a:latin typeface="Roboto Black" panose="02000000000000000000" pitchFamily="2" charset="0"/>
                <a:ea typeface="Roboto Black" panose="02000000000000000000" pitchFamily="2" charset="0"/>
              </a:rPr>
              <a:t>that</a:t>
            </a:r>
            <a:r>
              <a:rPr lang="pt-PT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pt-PT" dirty="0" err="1">
                <a:latin typeface="Roboto Black" panose="02000000000000000000" pitchFamily="2" charset="0"/>
                <a:ea typeface="Roboto Black" panose="02000000000000000000" pitchFamily="2" charset="0"/>
              </a:rPr>
              <a:t>the</a:t>
            </a:r>
            <a:r>
              <a:rPr lang="pt-PT" dirty="0">
                <a:latin typeface="Roboto Black" panose="02000000000000000000" pitchFamily="2" charset="0"/>
                <a:ea typeface="Roboto Black" panose="02000000000000000000" pitchFamily="2" charset="0"/>
              </a:rPr>
              <a:t> data </a:t>
            </a:r>
            <a:r>
              <a:rPr lang="pt-PT" dirty="0" err="1">
                <a:latin typeface="Roboto Black" panose="02000000000000000000" pitchFamily="2" charset="0"/>
                <a:ea typeface="Roboto Black" panose="02000000000000000000" pitchFamily="2" charset="0"/>
              </a:rPr>
              <a:t>is</a:t>
            </a:r>
            <a:r>
              <a:rPr lang="pt-PT" dirty="0">
                <a:latin typeface="Roboto Black" panose="02000000000000000000" pitchFamily="2" charset="0"/>
                <a:ea typeface="Roboto Black" panose="02000000000000000000" pitchFamily="2" charset="0"/>
              </a:rPr>
              <a:t> NOT on </a:t>
            </a:r>
            <a:r>
              <a:rPr lang="pt-PT" dirty="0" err="1">
                <a:latin typeface="Roboto Black" panose="02000000000000000000" pitchFamily="2" charset="0"/>
                <a:ea typeface="Roboto Black" panose="02000000000000000000" pitchFamily="2" charset="0"/>
              </a:rPr>
              <a:t>the</a:t>
            </a:r>
            <a:r>
              <a:rPr lang="pt-PT" dirty="0">
                <a:latin typeface="Roboto Black" panose="02000000000000000000" pitchFamily="2" charset="0"/>
                <a:ea typeface="Roboto Black" panose="02000000000000000000" pitchFamily="2" charset="0"/>
              </a:rPr>
              <a:t> server </a:t>
            </a:r>
            <a:r>
              <a:rPr lang="pt-PT" dirty="0" err="1">
                <a:latin typeface="Roboto Black" panose="02000000000000000000" pitchFamily="2" charset="0"/>
                <a:ea typeface="Roboto Black" panose="02000000000000000000" pitchFamily="2" charset="0"/>
              </a:rPr>
              <a:t>yet</a:t>
            </a:r>
            <a:r>
              <a:rPr lang="pt-PT" dirty="0">
                <a:latin typeface="Roboto Black" panose="02000000000000000000" pitchFamily="2" charset="0"/>
                <a:ea typeface="Roboto Black" panose="02000000000000000000" pitchFamily="2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6451391-D02D-47C9-8A6B-8CCECB4B230E}"/>
              </a:ext>
            </a:extLst>
          </p:cNvPr>
          <p:cNvSpPr/>
          <p:nvPr/>
        </p:nvSpPr>
        <p:spPr>
          <a:xfrm>
            <a:off x="5914442" y="2708237"/>
            <a:ext cx="1484556" cy="1441525"/>
          </a:xfrm>
          <a:prstGeom prst="ellipse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29573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A0A23725-4C92-4F1E-8FBD-A5AD3246EEA8}"/>
              </a:ext>
            </a:extLst>
          </p:cNvPr>
          <p:cNvSpPr txBox="1"/>
          <p:nvPr/>
        </p:nvSpPr>
        <p:spPr>
          <a:xfrm>
            <a:off x="818315" y="212105"/>
            <a:ext cx="628173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800" dirty="0">
                <a:ea typeface="Roboto Light" panose="02000000000000000000" pitchFamily="2" charset="0"/>
              </a:rPr>
              <a:t>Upload to server</a:t>
            </a:r>
            <a:endParaRPr lang="pt-PT" sz="2800" dirty="0">
              <a:solidFill>
                <a:schemeClr val="bg1"/>
              </a:solidFill>
              <a:ea typeface="Roboto Light" panose="02000000000000000000" pitchFamily="2" charset="0"/>
            </a:endParaRPr>
          </a:p>
        </p:txBody>
      </p:sp>
      <p:pic>
        <p:nvPicPr>
          <p:cNvPr id="2" name="subir no servidor">
            <a:hlinkClick r:id="" action="ppaction://media"/>
            <a:extLst>
              <a:ext uri="{FF2B5EF4-FFF2-40B4-BE49-F238E27FC236}">
                <a16:creationId xmlns:a16="http://schemas.microsoft.com/office/drawing/2014/main" id="{B2B981E0-18EB-405B-85C6-45DEB6DDF0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4365"/>
          <a:stretch/>
        </p:blipFill>
        <p:spPr>
          <a:xfrm>
            <a:off x="447787" y="1175851"/>
            <a:ext cx="8248426" cy="525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2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FE63F84-43B2-4627-AF8E-02F316286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43964"/>
            <a:ext cx="8229600" cy="4413201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A0A23725-4C92-4F1E-8FBD-A5AD3246EEA8}"/>
              </a:ext>
            </a:extLst>
          </p:cNvPr>
          <p:cNvSpPr txBox="1"/>
          <p:nvPr/>
        </p:nvSpPr>
        <p:spPr>
          <a:xfrm>
            <a:off x="792039" y="212105"/>
            <a:ext cx="628173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800" dirty="0">
                <a:ea typeface="Roboto Light" panose="02000000000000000000" pitchFamily="2" charset="0"/>
              </a:rPr>
              <a:t>Upload to server</a:t>
            </a:r>
            <a:endParaRPr lang="pt-PT" sz="2800" dirty="0">
              <a:solidFill>
                <a:schemeClr val="bg1"/>
              </a:solidFill>
              <a:ea typeface="Roboto Light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1D22638-CFF1-4BEB-B5DD-03E16DAEAB96}"/>
              </a:ext>
            </a:extLst>
          </p:cNvPr>
          <p:cNvSpPr txBox="1"/>
          <p:nvPr/>
        </p:nvSpPr>
        <p:spPr>
          <a:xfrm>
            <a:off x="1619026" y="5647765"/>
            <a:ext cx="590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latin typeface="Roboto Black" panose="02000000000000000000" pitchFamily="2" charset="0"/>
                <a:ea typeface="Roboto Black" panose="02000000000000000000" pitchFamily="2" charset="0"/>
              </a:rPr>
              <a:t>When</a:t>
            </a:r>
            <a:r>
              <a:rPr lang="pt-PT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pt-PT" dirty="0" err="1">
                <a:latin typeface="Roboto Black" panose="02000000000000000000" pitchFamily="2" charset="0"/>
                <a:ea typeface="Roboto Black" panose="02000000000000000000" pitchFamily="2" charset="0"/>
              </a:rPr>
              <a:t>the</a:t>
            </a:r>
            <a:r>
              <a:rPr lang="pt-PT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pt-PT" dirty="0" err="1">
                <a:latin typeface="Roboto Black" panose="02000000000000000000" pitchFamily="2" charset="0"/>
                <a:ea typeface="Roboto Black" panose="02000000000000000000" pitchFamily="2" charset="0"/>
              </a:rPr>
              <a:t>sismograph</a:t>
            </a:r>
            <a:r>
              <a:rPr lang="pt-PT" dirty="0">
                <a:latin typeface="Roboto Black" panose="02000000000000000000" pitchFamily="2" charset="0"/>
                <a:ea typeface="Roboto Black" panose="02000000000000000000" pitchFamily="2" charset="0"/>
              </a:rPr>
              <a:t> data </a:t>
            </a:r>
            <a:r>
              <a:rPr lang="pt-PT" dirty="0" err="1">
                <a:latin typeface="Roboto Black" panose="02000000000000000000" pitchFamily="2" charset="0"/>
                <a:ea typeface="Roboto Black" panose="02000000000000000000" pitchFamily="2" charset="0"/>
              </a:rPr>
              <a:t>is</a:t>
            </a:r>
            <a:r>
              <a:rPr lang="pt-PT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pt-PT" dirty="0" err="1">
                <a:latin typeface="Roboto Black" panose="02000000000000000000" pitchFamily="2" charset="0"/>
                <a:ea typeface="Roboto Black" panose="02000000000000000000" pitchFamily="2" charset="0"/>
              </a:rPr>
              <a:t>pink</a:t>
            </a:r>
            <a:r>
              <a:rPr lang="pt-PT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pt-PT" dirty="0" err="1">
                <a:latin typeface="Roboto Black" panose="02000000000000000000" pitchFamily="2" charset="0"/>
                <a:ea typeface="Roboto Black" panose="02000000000000000000" pitchFamily="2" charset="0"/>
              </a:rPr>
              <a:t>it</a:t>
            </a:r>
            <a:r>
              <a:rPr lang="pt-PT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pt-PT" dirty="0" err="1">
                <a:latin typeface="Roboto Black" panose="02000000000000000000" pitchFamily="2" charset="0"/>
                <a:ea typeface="Roboto Black" panose="02000000000000000000" pitchFamily="2" charset="0"/>
              </a:rPr>
              <a:t>means</a:t>
            </a:r>
            <a:r>
              <a:rPr lang="pt-PT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pt-PT" dirty="0" err="1">
                <a:latin typeface="Roboto Black" panose="02000000000000000000" pitchFamily="2" charset="0"/>
                <a:ea typeface="Roboto Black" panose="02000000000000000000" pitchFamily="2" charset="0"/>
              </a:rPr>
              <a:t>that</a:t>
            </a:r>
            <a:r>
              <a:rPr lang="pt-PT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pt-PT" dirty="0" err="1">
                <a:latin typeface="Roboto Black" panose="02000000000000000000" pitchFamily="2" charset="0"/>
                <a:ea typeface="Roboto Black" panose="02000000000000000000" pitchFamily="2" charset="0"/>
              </a:rPr>
              <a:t>the</a:t>
            </a:r>
            <a:r>
              <a:rPr lang="pt-PT" dirty="0">
                <a:latin typeface="Roboto Black" panose="02000000000000000000" pitchFamily="2" charset="0"/>
                <a:ea typeface="Roboto Black" panose="02000000000000000000" pitchFamily="2" charset="0"/>
              </a:rPr>
              <a:t> data </a:t>
            </a:r>
            <a:r>
              <a:rPr lang="pt-PT" dirty="0" err="1">
                <a:latin typeface="Roboto Black" panose="02000000000000000000" pitchFamily="2" charset="0"/>
                <a:ea typeface="Roboto Black" panose="02000000000000000000" pitchFamily="2" charset="0"/>
              </a:rPr>
              <a:t>is</a:t>
            </a:r>
            <a:r>
              <a:rPr lang="pt-PT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pt-PT" dirty="0" err="1">
                <a:latin typeface="Roboto Black" panose="02000000000000000000" pitchFamily="2" charset="0"/>
                <a:ea typeface="Roboto Black" panose="02000000000000000000" pitchFamily="2" charset="0"/>
              </a:rPr>
              <a:t>now</a:t>
            </a:r>
            <a:r>
              <a:rPr lang="pt-PT" dirty="0">
                <a:latin typeface="Roboto Black" panose="02000000000000000000" pitchFamily="2" charset="0"/>
                <a:ea typeface="Roboto Black" panose="02000000000000000000" pitchFamily="2" charset="0"/>
              </a:rPr>
              <a:t> on </a:t>
            </a:r>
            <a:r>
              <a:rPr lang="pt-PT" dirty="0" err="1">
                <a:latin typeface="Roboto Black" panose="02000000000000000000" pitchFamily="2" charset="0"/>
                <a:ea typeface="Roboto Black" panose="02000000000000000000" pitchFamily="2" charset="0"/>
              </a:rPr>
              <a:t>the</a:t>
            </a:r>
            <a:r>
              <a:rPr lang="pt-PT" dirty="0">
                <a:latin typeface="Roboto Black" panose="02000000000000000000" pitchFamily="2" charset="0"/>
                <a:ea typeface="Roboto Black" panose="02000000000000000000" pitchFamily="2" charset="0"/>
              </a:rPr>
              <a:t> serve.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6451391-D02D-47C9-8A6B-8CCECB4B230E}"/>
              </a:ext>
            </a:extLst>
          </p:cNvPr>
          <p:cNvSpPr/>
          <p:nvPr/>
        </p:nvSpPr>
        <p:spPr>
          <a:xfrm>
            <a:off x="5771478" y="2489951"/>
            <a:ext cx="1667434" cy="1678637"/>
          </a:xfrm>
          <a:prstGeom prst="ellipse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8069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41" y="640789"/>
            <a:ext cx="4296230" cy="3985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5928" y="5326742"/>
            <a:ext cx="52106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dirty="0" err="1"/>
              <a:t>Technical</a:t>
            </a:r>
            <a:r>
              <a:rPr lang="pt-PT" b="1" dirty="0"/>
              <a:t> Support</a:t>
            </a:r>
          </a:p>
          <a:p>
            <a:pPr algn="r"/>
            <a:r>
              <a:rPr lang="pt-PT" sz="1600" dirty="0" err="1"/>
              <a:t>Phone</a:t>
            </a:r>
            <a:r>
              <a:rPr lang="pt-PT" sz="1600" dirty="0"/>
              <a:t>: +351 918 558 879</a:t>
            </a:r>
          </a:p>
          <a:p>
            <a:pPr algn="r"/>
            <a:r>
              <a:rPr lang="pt-PT" sz="1600" dirty="0"/>
              <a:t>E-mail: support@o-pitblast.com</a:t>
            </a:r>
          </a:p>
        </p:txBody>
      </p:sp>
    </p:spTree>
    <p:extLst>
      <p:ext uri="{BB962C8B-B14F-4D97-AF65-F5344CB8AC3E}">
        <p14:creationId xmlns:p14="http://schemas.microsoft.com/office/powerpoint/2010/main" val="437068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O-</a:t>
            </a:r>
            <a:r>
              <a:rPr lang="en-US" dirty="0" err="1">
                <a:latin typeface="+mn-lt"/>
              </a:rPr>
              <a:t>Pitcloud</a:t>
            </a:r>
            <a:r>
              <a:rPr lang="en-US" dirty="0">
                <a:latin typeface="+mn-lt"/>
              </a:rPr>
              <a:t> Module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C7C02C55-B517-4A93-9355-9B8BE7BE2EA0}"/>
              </a:ext>
            </a:extLst>
          </p:cNvPr>
          <p:cNvGrpSpPr/>
          <p:nvPr/>
        </p:nvGrpSpPr>
        <p:grpSpPr>
          <a:xfrm>
            <a:off x="116113" y="829463"/>
            <a:ext cx="8923172" cy="997986"/>
            <a:chOff x="116113" y="829463"/>
            <a:chExt cx="8923172" cy="997986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A91FA2B1-2306-42D1-B043-AA0AC679E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113" y="829463"/>
              <a:ext cx="8923172" cy="997986"/>
            </a:xfrm>
            <a:prstGeom prst="rect">
              <a:avLst/>
            </a:prstGeom>
          </p:spPr>
        </p:pic>
        <p:sp>
          <p:nvSpPr>
            <p:cNvPr id="5" name="Rounded Rectangle 8"/>
            <p:cNvSpPr/>
            <p:nvPr/>
          </p:nvSpPr>
          <p:spPr>
            <a:xfrm>
              <a:off x="7777198" y="982863"/>
              <a:ext cx="1262087" cy="189722"/>
            </a:xfrm>
            <a:prstGeom prst="round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892357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O-</a:t>
            </a:r>
            <a:r>
              <a:rPr lang="en-US" dirty="0" err="1">
                <a:latin typeface="+mn-lt"/>
              </a:rPr>
              <a:t>Pitcloud</a:t>
            </a:r>
            <a:r>
              <a:rPr lang="en-US" dirty="0">
                <a:latin typeface="+mn-lt"/>
              </a:rPr>
              <a:t> Module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F9DB2482-7135-4844-A6AD-77F27A0643C7}"/>
              </a:ext>
            </a:extLst>
          </p:cNvPr>
          <p:cNvGrpSpPr/>
          <p:nvPr/>
        </p:nvGrpSpPr>
        <p:grpSpPr>
          <a:xfrm>
            <a:off x="116113" y="829463"/>
            <a:ext cx="8923172" cy="997986"/>
            <a:chOff x="116113" y="829463"/>
            <a:chExt cx="8923172" cy="997986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F60209DF-0BBB-4D8E-91CA-A83932611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113" y="829463"/>
              <a:ext cx="8923172" cy="997986"/>
            </a:xfrm>
            <a:prstGeom prst="rect">
              <a:avLst/>
            </a:prstGeom>
          </p:spPr>
        </p:pic>
        <p:sp>
          <p:nvSpPr>
            <p:cNvPr id="16" name="Rounded Rectangle 8">
              <a:extLst>
                <a:ext uri="{FF2B5EF4-FFF2-40B4-BE49-F238E27FC236}">
                  <a16:creationId xmlns:a16="http://schemas.microsoft.com/office/drawing/2014/main" id="{0F322BC4-ED90-4EB4-90E8-6C9FBA2A079C}"/>
                </a:ext>
              </a:extLst>
            </p:cNvPr>
            <p:cNvSpPr/>
            <p:nvPr/>
          </p:nvSpPr>
          <p:spPr>
            <a:xfrm>
              <a:off x="7777198" y="982863"/>
              <a:ext cx="1262087" cy="189722"/>
            </a:xfrm>
            <a:prstGeom prst="round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0DF9DDF9-1481-474F-B8DA-F53FAF5EEB03}"/>
              </a:ext>
            </a:extLst>
          </p:cNvPr>
          <p:cNvGrpSpPr/>
          <p:nvPr/>
        </p:nvGrpSpPr>
        <p:grpSpPr>
          <a:xfrm>
            <a:off x="116112" y="1928458"/>
            <a:ext cx="5317930" cy="4262792"/>
            <a:chOff x="116112" y="1928458"/>
            <a:chExt cx="5317930" cy="4262792"/>
          </a:xfrm>
        </p:grpSpPr>
        <p:sp>
          <p:nvSpPr>
            <p:cNvPr id="6" name="TextBox 8"/>
            <p:cNvSpPr txBox="1"/>
            <p:nvPr/>
          </p:nvSpPr>
          <p:spPr>
            <a:xfrm>
              <a:off x="116112" y="1928458"/>
              <a:ext cx="1712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err="1"/>
                <a:t>User</a:t>
              </a:r>
              <a:r>
                <a:rPr lang="pt-PT" dirty="0"/>
                <a:t> </a:t>
              </a:r>
              <a:r>
                <a:rPr lang="pt-PT" dirty="0" err="1"/>
                <a:t>Projects</a:t>
              </a:r>
              <a:endParaRPr lang="pt-PT" dirty="0"/>
            </a:p>
          </p:txBody>
        </p:sp>
        <p:sp>
          <p:nvSpPr>
            <p:cNvPr id="7" name="Chaveta à direita 6"/>
            <p:cNvSpPr/>
            <p:nvPr/>
          </p:nvSpPr>
          <p:spPr>
            <a:xfrm>
              <a:off x="3315377" y="2394179"/>
              <a:ext cx="266023" cy="872896"/>
            </a:xfrm>
            <a:prstGeom prst="rightBrac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721355" y="2645961"/>
              <a:ext cx="1712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err="1"/>
                <a:t>User</a:t>
              </a:r>
              <a:r>
                <a:rPr lang="pt-PT" dirty="0"/>
                <a:t> </a:t>
              </a:r>
              <a:r>
                <a:rPr lang="pt-PT" dirty="0" err="1"/>
                <a:t>Account</a:t>
              </a:r>
              <a:endParaRPr lang="pt-PT" dirty="0"/>
            </a:p>
          </p:txBody>
        </p:sp>
        <p:sp>
          <p:nvSpPr>
            <p:cNvPr id="9" name="Chaveta à direita 8"/>
            <p:cNvSpPr/>
            <p:nvPr/>
          </p:nvSpPr>
          <p:spPr>
            <a:xfrm>
              <a:off x="3315376" y="3345552"/>
              <a:ext cx="266023" cy="1321698"/>
            </a:xfrm>
            <a:prstGeom prst="rightBrac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8"/>
            <p:cNvSpPr txBox="1"/>
            <p:nvPr/>
          </p:nvSpPr>
          <p:spPr>
            <a:xfrm>
              <a:off x="3721355" y="3821735"/>
              <a:ext cx="1712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err="1"/>
                <a:t>User</a:t>
              </a:r>
              <a:r>
                <a:rPr lang="pt-PT" dirty="0"/>
                <a:t> </a:t>
              </a:r>
              <a:r>
                <a:rPr lang="pt-PT" dirty="0" err="1"/>
                <a:t>Projects</a:t>
              </a:r>
              <a:endParaRPr lang="pt-PT" dirty="0"/>
            </a:p>
          </p:txBody>
        </p:sp>
        <p:sp>
          <p:nvSpPr>
            <p:cNvPr id="11" name="Chaveta à direita 10"/>
            <p:cNvSpPr/>
            <p:nvPr/>
          </p:nvSpPr>
          <p:spPr>
            <a:xfrm>
              <a:off x="3315376" y="4763583"/>
              <a:ext cx="266023" cy="1321698"/>
            </a:xfrm>
            <a:prstGeom prst="rightBrac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8"/>
            <p:cNvSpPr txBox="1"/>
            <p:nvPr/>
          </p:nvSpPr>
          <p:spPr>
            <a:xfrm>
              <a:off x="3721355" y="5239766"/>
              <a:ext cx="1712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err="1"/>
                <a:t>User</a:t>
              </a:r>
              <a:r>
                <a:rPr lang="pt-PT" dirty="0"/>
                <a:t> Blast</a:t>
              </a:r>
            </a:p>
          </p:txBody>
        </p: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D742F87C-FFE1-48F2-A8FA-8F2C48324F20}"/>
                </a:ext>
              </a:extLst>
            </p:cNvPr>
            <p:cNvGrpSpPr/>
            <p:nvPr/>
          </p:nvGrpSpPr>
          <p:grpSpPr>
            <a:xfrm>
              <a:off x="116113" y="2346554"/>
              <a:ext cx="3199264" cy="3844696"/>
              <a:chOff x="116113" y="2346554"/>
              <a:chExt cx="3199264" cy="3844696"/>
            </a:xfrm>
          </p:grpSpPr>
          <p:pic>
            <p:nvPicPr>
              <p:cNvPr id="3" name="Imagem 2"/>
              <p:cNvPicPr>
                <a:picLocks noChangeAspect="1"/>
              </p:cNvPicPr>
              <p:nvPr/>
            </p:nvPicPr>
            <p:blipFill rotWithShape="1">
              <a:blip r:embed="rId3"/>
              <a:srcRect l="81579" t="38722" r="695" b="8023"/>
              <a:stretch/>
            </p:blipFill>
            <p:spPr>
              <a:xfrm>
                <a:off x="116113" y="2346554"/>
                <a:ext cx="3199264" cy="3844696"/>
              </a:xfrm>
              <a:prstGeom prst="rect">
                <a:avLst/>
              </a:prstGeom>
            </p:spPr>
          </p:pic>
          <p:pic>
            <p:nvPicPr>
              <p:cNvPr id="17" name="Imagem 16">
                <a:extLst>
                  <a:ext uri="{FF2B5EF4-FFF2-40B4-BE49-F238E27FC236}">
                    <a16:creationId xmlns:a16="http://schemas.microsoft.com/office/drawing/2014/main" id="{BED3E48A-9305-40C0-856A-D045F2408B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31471"/>
              <a:stretch/>
            </p:blipFill>
            <p:spPr>
              <a:xfrm>
                <a:off x="200701" y="5952728"/>
                <a:ext cx="1753437" cy="23852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75814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/>
          <p:cNvSpPr txBox="1"/>
          <p:nvPr/>
        </p:nvSpPr>
        <p:spPr>
          <a:xfrm>
            <a:off x="116112" y="1928458"/>
            <a:ext cx="1712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User</a:t>
            </a:r>
            <a:r>
              <a:rPr lang="pt-PT" dirty="0"/>
              <a:t> </a:t>
            </a:r>
            <a:r>
              <a:rPr lang="pt-PT" dirty="0" err="1"/>
              <a:t>Projects</a:t>
            </a:r>
            <a:endParaRPr lang="pt-PT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2" y="2346553"/>
            <a:ext cx="3825245" cy="1917081"/>
          </a:xfrm>
          <a:prstGeom prst="rect">
            <a:avLst/>
          </a:prstGeom>
        </p:spPr>
      </p:pic>
      <p:cxnSp>
        <p:nvCxnSpPr>
          <p:cNvPr id="14" name="Conexão reta unidirecional 13"/>
          <p:cNvCxnSpPr>
            <a:cxnSpLocks/>
          </p:cNvCxnSpPr>
          <p:nvPr/>
        </p:nvCxnSpPr>
        <p:spPr>
          <a:xfrm flipH="1" flipV="1">
            <a:off x="278807" y="4270779"/>
            <a:ext cx="326" cy="291596"/>
          </a:xfrm>
          <a:prstGeom prst="straightConnector1">
            <a:avLst/>
          </a:prstGeom>
          <a:ln w="28575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4"/>
          <p:cNvSpPr txBox="1"/>
          <p:nvPr/>
        </p:nvSpPr>
        <p:spPr>
          <a:xfrm>
            <a:off x="0" y="4569520"/>
            <a:ext cx="1382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Reload</a:t>
            </a:r>
            <a:r>
              <a:rPr lang="pt-PT" sz="1400" dirty="0"/>
              <a:t> Project </a:t>
            </a:r>
            <a:r>
              <a:rPr lang="pt-PT" sz="1400" dirty="0" err="1"/>
              <a:t>List</a:t>
            </a:r>
            <a:endParaRPr lang="pt-PT" sz="1400" dirty="0"/>
          </a:p>
        </p:txBody>
      </p:sp>
      <p:cxnSp>
        <p:nvCxnSpPr>
          <p:cNvPr id="17" name="Conexão reta unidirecional 16"/>
          <p:cNvCxnSpPr>
            <a:cxnSpLocks/>
          </p:cNvCxnSpPr>
          <p:nvPr/>
        </p:nvCxnSpPr>
        <p:spPr>
          <a:xfrm flipH="1" flipV="1">
            <a:off x="3693664" y="4239940"/>
            <a:ext cx="326" cy="291596"/>
          </a:xfrm>
          <a:prstGeom prst="straightConnector1">
            <a:avLst/>
          </a:prstGeom>
          <a:ln w="28575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4"/>
          <p:cNvSpPr txBox="1"/>
          <p:nvPr/>
        </p:nvSpPr>
        <p:spPr>
          <a:xfrm>
            <a:off x="2952846" y="4538681"/>
            <a:ext cx="1382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Creat</a:t>
            </a:r>
            <a:r>
              <a:rPr lang="pt-PT" sz="1400" dirty="0"/>
              <a:t> Project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699" y="2507485"/>
            <a:ext cx="3467100" cy="1095375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199" y="4103650"/>
            <a:ext cx="4855086" cy="2444598"/>
          </a:xfrm>
          <a:prstGeom prst="rect">
            <a:avLst/>
          </a:prstGeom>
        </p:spPr>
      </p:pic>
      <p:cxnSp>
        <p:nvCxnSpPr>
          <p:cNvPr id="23" name="Conexão reta unidirecional 22"/>
          <p:cNvCxnSpPr>
            <a:cxnSpLocks/>
          </p:cNvCxnSpPr>
          <p:nvPr/>
        </p:nvCxnSpPr>
        <p:spPr>
          <a:xfrm flipV="1">
            <a:off x="3928024" y="2584792"/>
            <a:ext cx="649675" cy="1487855"/>
          </a:xfrm>
          <a:prstGeom prst="straightConnector1">
            <a:avLst/>
          </a:prstGeom>
          <a:ln w="28575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xão reta unidirecional 24"/>
          <p:cNvCxnSpPr>
            <a:cxnSpLocks/>
          </p:cNvCxnSpPr>
          <p:nvPr/>
        </p:nvCxnSpPr>
        <p:spPr>
          <a:xfrm flipH="1">
            <a:off x="7545909" y="3494551"/>
            <a:ext cx="249372" cy="922026"/>
          </a:xfrm>
          <a:prstGeom prst="straightConnector1">
            <a:avLst/>
          </a:prstGeom>
          <a:ln w="28575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O-Pitcloud Module</a:t>
            </a:r>
            <a:endParaRPr lang="en-US" dirty="0">
              <a:latin typeface="+mn-lt"/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71A9046C-76D3-4CAB-A839-D2EF4009758E}"/>
              </a:ext>
            </a:extLst>
          </p:cNvPr>
          <p:cNvGrpSpPr/>
          <p:nvPr/>
        </p:nvGrpSpPr>
        <p:grpSpPr>
          <a:xfrm>
            <a:off x="116113" y="829463"/>
            <a:ext cx="8923172" cy="997986"/>
            <a:chOff x="116113" y="829463"/>
            <a:chExt cx="8923172" cy="997986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6DF0F938-2259-42D9-97ED-9E08F58AC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113" y="829463"/>
              <a:ext cx="8923172" cy="997986"/>
            </a:xfrm>
            <a:prstGeom prst="rect">
              <a:avLst/>
            </a:prstGeom>
          </p:spPr>
        </p:pic>
        <p:sp>
          <p:nvSpPr>
            <p:cNvPr id="22" name="Rounded Rectangle 8">
              <a:extLst>
                <a:ext uri="{FF2B5EF4-FFF2-40B4-BE49-F238E27FC236}">
                  <a16:creationId xmlns:a16="http://schemas.microsoft.com/office/drawing/2014/main" id="{343BEF2A-8010-4DA6-BB5D-A8F13FE05635}"/>
                </a:ext>
              </a:extLst>
            </p:cNvPr>
            <p:cNvSpPr/>
            <p:nvPr/>
          </p:nvSpPr>
          <p:spPr>
            <a:xfrm>
              <a:off x="7777198" y="982863"/>
              <a:ext cx="1262087" cy="189722"/>
            </a:xfrm>
            <a:prstGeom prst="round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3443232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2" y="2345729"/>
            <a:ext cx="3811912" cy="1919347"/>
          </a:xfrm>
          <a:prstGeom prst="rect">
            <a:avLst/>
          </a:prstGeom>
        </p:spPr>
      </p:pic>
      <p:sp>
        <p:nvSpPr>
          <p:cNvPr id="6" name="TextBox 8"/>
          <p:cNvSpPr txBox="1"/>
          <p:nvPr/>
        </p:nvSpPr>
        <p:spPr>
          <a:xfrm>
            <a:off x="116112" y="1928458"/>
            <a:ext cx="1712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User</a:t>
            </a:r>
            <a:r>
              <a:rPr lang="pt-PT" dirty="0"/>
              <a:t> </a:t>
            </a:r>
            <a:r>
              <a:rPr lang="pt-PT" dirty="0" err="1"/>
              <a:t>Projects</a:t>
            </a:r>
            <a:endParaRPr lang="pt-PT" dirty="0"/>
          </a:p>
        </p:txBody>
      </p:sp>
      <p:cxnSp>
        <p:nvCxnSpPr>
          <p:cNvPr id="17" name="Conexão reta unidirecional 16"/>
          <p:cNvCxnSpPr>
            <a:cxnSpLocks/>
          </p:cNvCxnSpPr>
          <p:nvPr/>
        </p:nvCxnSpPr>
        <p:spPr>
          <a:xfrm flipH="1" flipV="1">
            <a:off x="3058664" y="4239940"/>
            <a:ext cx="326" cy="291596"/>
          </a:xfrm>
          <a:prstGeom prst="straightConnector1">
            <a:avLst/>
          </a:prstGeom>
          <a:ln w="28575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4"/>
          <p:cNvSpPr txBox="1"/>
          <p:nvPr/>
        </p:nvSpPr>
        <p:spPr>
          <a:xfrm>
            <a:off x="2533747" y="4538681"/>
            <a:ext cx="1047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Invite </a:t>
            </a:r>
            <a:r>
              <a:rPr lang="pt-PT" sz="1400" dirty="0" err="1"/>
              <a:t>users</a:t>
            </a:r>
            <a:endParaRPr lang="pt-PT" sz="1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699" y="2733902"/>
            <a:ext cx="3495675" cy="1143000"/>
          </a:xfrm>
          <a:prstGeom prst="rect">
            <a:avLst/>
          </a:prstGeom>
        </p:spPr>
      </p:pic>
      <p:cxnSp>
        <p:nvCxnSpPr>
          <p:cNvPr id="19" name="Conexão reta unidirecional 18"/>
          <p:cNvCxnSpPr>
            <a:cxnSpLocks/>
          </p:cNvCxnSpPr>
          <p:nvPr/>
        </p:nvCxnSpPr>
        <p:spPr>
          <a:xfrm flipV="1">
            <a:off x="3057574" y="2752650"/>
            <a:ext cx="1520125" cy="1239260"/>
          </a:xfrm>
          <a:prstGeom prst="straightConnector1">
            <a:avLst/>
          </a:prstGeom>
          <a:ln w="28575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O-Pitcloud Module</a:t>
            </a:r>
            <a:endParaRPr lang="en-US" dirty="0">
              <a:latin typeface="+mn-lt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BF723A80-2EF5-4840-84E6-31D231658D94}"/>
              </a:ext>
            </a:extLst>
          </p:cNvPr>
          <p:cNvGrpSpPr/>
          <p:nvPr/>
        </p:nvGrpSpPr>
        <p:grpSpPr>
          <a:xfrm>
            <a:off x="116113" y="829463"/>
            <a:ext cx="8923172" cy="997986"/>
            <a:chOff x="116113" y="829463"/>
            <a:chExt cx="8923172" cy="997986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9B5FFB1D-0398-4839-9332-1B764597D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113" y="829463"/>
              <a:ext cx="8923172" cy="997986"/>
            </a:xfrm>
            <a:prstGeom prst="rect">
              <a:avLst/>
            </a:prstGeom>
          </p:spPr>
        </p:pic>
        <p:sp>
          <p:nvSpPr>
            <p:cNvPr id="13" name="Rounded Rectangle 8">
              <a:extLst>
                <a:ext uri="{FF2B5EF4-FFF2-40B4-BE49-F238E27FC236}">
                  <a16:creationId xmlns:a16="http://schemas.microsoft.com/office/drawing/2014/main" id="{A04ED3EB-DB1E-4594-BB97-4AA5DB7DCE8E}"/>
                </a:ext>
              </a:extLst>
            </p:cNvPr>
            <p:cNvSpPr/>
            <p:nvPr/>
          </p:nvSpPr>
          <p:spPr>
            <a:xfrm>
              <a:off x="7777198" y="982863"/>
              <a:ext cx="1262087" cy="189722"/>
            </a:xfrm>
            <a:prstGeom prst="round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1893785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l="84206" t="81921" b="4587"/>
          <a:stretch/>
        </p:blipFill>
        <p:spPr>
          <a:xfrm>
            <a:off x="343727" y="5124699"/>
            <a:ext cx="3734471" cy="1276101"/>
          </a:xfrm>
          <a:prstGeom prst="rect">
            <a:avLst/>
          </a:prstGeom>
        </p:spPr>
      </p:pic>
      <p:cxnSp>
        <p:nvCxnSpPr>
          <p:cNvPr id="9" name="Conexão reta 8"/>
          <p:cNvCxnSpPr>
            <a:cxnSpLocks/>
          </p:cNvCxnSpPr>
          <p:nvPr/>
        </p:nvCxnSpPr>
        <p:spPr>
          <a:xfrm>
            <a:off x="4577699" y="1879695"/>
            <a:ext cx="0" cy="4978305"/>
          </a:xfrm>
          <a:prstGeom prst="line">
            <a:avLst/>
          </a:prstGeom>
          <a:ln w="28575">
            <a:solidFill>
              <a:srgbClr val="930B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8"/>
          <p:cNvSpPr txBox="1"/>
          <p:nvPr/>
        </p:nvSpPr>
        <p:spPr>
          <a:xfrm>
            <a:off x="1583647" y="1942813"/>
            <a:ext cx="969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err="1"/>
              <a:t>User</a:t>
            </a:r>
            <a:r>
              <a:rPr lang="pt-PT" sz="2000" dirty="0"/>
              <a:t> A</a:t>
            </a:r>
          </a:p>
        </p:txBody>
      </p:sp>
      <p:sp>
        <p:nvSpPr>
          <p:cNvPr id="20" name="TextBox 8"/>
          <p:cNvSpPr txBox="1"/>
          <p:nvPr/>
        </p:nvSpPr>
        <p:spPr>
          <a:xfrm>
            <a:off x="6529871" y="1936338"/>
            <a:ext cx="969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err="1"/>
              <a:t>User</a:t>
            </a:r>
            <a:r>
              <a:rPr lang="pt-PT" sz="2000" dirty="0"/>
              <a:t> B</a:t>
            </a: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34" y="2375263"/>
            <a:ext cx="3743464" cy="1182688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21" y="3688598"/>
            <a:ext cx="3725477" cy="121814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05" t="83822" r="1" b="5464"/>
          <a:stretch/>
        </p:blipFill>
        <p:spPr>
          <a:xfrm>
            <a:off x="4944120" y="2460807"/>
            <a:ext cx="3905935" cy="84641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01" y="4354285"/>
            <a:ext cx="3741571" cy="2338482"/>
          </a:xfrm>
          <a:prstGeom prst="rect">
            <a:avLst/>
          </a:prstGeom>
        </p:spPr>
      </p:pic>
      <p:sp>
        <p:nvSpPr>
          <p:cNvPr id="24" name="TextBox 8"/>
          <p:cNvSpPr txBox="1"/>
          <p:nvPr/>
        </p:nvSpPr>
        <p:spPr>
          <a:xfrm>
            <a:off x="6420411" y="3703669"/>
            <a:ext cx="953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+ Email</a:t>
            </a:r>
          </a:p>
        </p:txBody>
      </p:sp>
      <p:cxnSp>
        <p:nvCxnSpPr>
          <p:cNvPr id="25" name="Conexão reta unidirecional 24"/>
          <p:cNvCxnSpPr>
            <a:cxnSpLocks/>
          </p:cNvCxnSpPr>
          <p:nvPr/>
        </p:nvCxnSpPr>
        <p:spPr>
          <a:xfrm flipV="1">
            <a:off x="3867181" y="3307224"/>
            <a:ext cx="1198305" cy="1297789"/>
          </a:xfrm>
          <a:prstGeom prst="straightConnector1">
            <a:avLst/>
          </a:prstGeom>
          <a:ln w="28575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xão reta unidirecional 25"/>
          <p:cNvCxnSpPr>
            <a:cxnSpLocks/>
            <a:stCxn id="10" idx="2"/>
            <a:endCxn id="24" idx="0"/>
          </p:cNvCxnSpPr>
          <p:nvPr/>
        </p:nvCxnSpPr>
        <p:spPr>
          <a:xfrm flipH="1">
            <a:off x="6897087" y="3307223"/>
            <a:ext cx="1" cy="396446"/>
          </a:xfrm>
          <a:prstGeom prst="straightConnector1">
            <a:avLst/>
          </a:prstGeom>
          <a:ln w="28575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xão reta unidirecional 30"/>
          <p:cNvCxnSpPr>
            <a:cxnSpLocks/>
            <a:stCxn id="24" idx="2"/>
            <a:endCxn id="11" idx="0"/>
          </p:cNvCxnSpPr>
          <p:nvPr/>
        </p:nvCxnSpPr>
        <p:spPr>
          <a:xfrm>
            <a:off x="6897087" y="4073001"/>
            <a:ext cx="0" cy="281284"/>
          </a:xfrm>
          <a:prstGeom prst="straightConnector1">
            <a:avLst/>
          </a:prstGeom>
          <a:ln w="28575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xão reta unidirecional 34"/>
          <p:cNvCxnSpPr>
            <a:cxnSpLocks/>
            <a:endCxn id="7" idx="3"/>
          </p:cNvCxnSpPr>
          <p:nvPr/>
        </p:nvCxnSpPr>
        <p:spPr>
          <a:xfrm flipH="1">
            <a:off x="4078198" y="4906738"/>
            <a:ext cx="3977232" cy="856012"/>
          </a:xfrm>
          <a:prstGeom prst="straightConnector1">
            <a:avLst/>
          </a:prstGeom>
          <a:ln w="28575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xão reta unidirecional 42"/>
          <p:cNvCxnSpPr>
            <a:cxnSpLocks/>
          </p:cNvCxnSpPr>
          <p:nvPr/>
        </p:nvCxnSpPr>
        <p:spPr>
          <a:xfrm flipH="1">
            <a:off x="3254021" y="3354244"/>
            <a:ext cx="1" cy="396446"/>
          </a:xfrm>
          <a:prstGeom prst="straightConnector1">
            <a:avLst/>
          </a:prstGeom>
          <a:ln w="28575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O-</a:t>
            </a:r>
            <a:r>
              <a:rPr lang="en-US" dirty="0" err="1">
                <a:latin typeface="+mn-lt"/>
              </a:rPr>
              <a:t>Pitcloud</a:t>
            </a:r>
            <a:r>
              <a:rPr lang="en-US" dirty="0">
                <a:latin typeface="+mn-lt"/>
              </a:rPr>
              <a:t> Module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87CDC6CC-B1CE-42D1-9F51-159E4657A08B}"/>
              </a:ext>
            </a:extLst>
          </p:cNvPr>
          <p:cNvGrpSpPr/>
          <p:nvPr/>
        </p:nvGrpSpPr>
        <p:grpSpPr>
          <a:xfrm>
            <a:off x="116113" y="829463"/>
            <a:ext cx="8923172" cy="997986"/>
            <a:chOff x="116113" y="829463"/>
            <a:chExt cx="8923172" cy="997986"/>
          </a:xfrm>
        </p:grpSpPr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77E9D724-4E7F-4C55-97AF-27FD633E1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6113" y="829463"/>
              <a:ext cx="8923172" cy="997986"/>
            </a:xfrm>
            <a:prstGeom prst="rect">
              <a:avLst/>
            </a:prstGeom>
          </p:spPr>
        </p:pic>
        <p:sp>
          <p:nvSpPr>
            <p:cNvPr id="27" name="Rounded Rectangle 8">
              <a:extLst>
                <a:ext uri="{FF2B5EF4-FFF2-40B4-BE49-F238E27FC236}">
                  <a16:creationId xmlns:a16="http://schemas.microsoft.com/office/drawing/2014/main" id="{5BC25838-6D2E-4B23-8E7B-2E68E3CC12B0}"/>
                </a:ext>
              </a:extLst>
            </p:cNvPr>
            <p:cNvSpPr/>
            <p:nvPr/>
          </p:nvSpPr>
          <p:spPr>
            <a:xfrm>
              <a:off x="7777198" y="982863"/>
              <a:ext cx="1262087" cy="189722"/>
            </a:xfrm>
            <a:prstGeom prst="round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217039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543" y="2044441"/>
            <a:ext cx="3715524" cy="4155231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3" y="2325658"/>
            <a:ext cx="3823230" cy="1907138"/>
          </a:xfrm>
          <a:prstGeom prst="rect">
            <a:avLst/>
          </a:prstGeom>
        </p:spPr>
      </p:pic>
      <p:sp>
        <p:nvSpPr>
          <p:cNvPr id="6" name="TextBox 8"/>
          <p:cNvSpPr txBox="1"/>
          <p:nvPr/>
        </p:nvSpPr>
        <p:spPr>
          <a:xfrm>
            <a:off x="116112" y="1928458"/>
            <a:ext cx="1712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User</a:t>
            </a:r>
            <a:r>
              <a:rPr lang="pt-PT" dirty="0"/>
              <a:t> </a:t>
            </a:r>
            <a:r>
              <a:rPr lang="pt-PT" dirty="0" err="1"/>
              <a:t>Projects</a:t>
            </a:r>
            <a:endParaRPr lang="pt-PT" dirty="0"/>
          </a:p>
        </p:txBody>
      </p:sp>
      <p:cxnSp>
        <p:nvCxnSpPr>
          <p:cNvPr id="14" name="Conexão reta unidirecional 13"/>
          <p:cNvCxnSpPr>
            <a:cxnSpLocks/>
            <a:stCxn id="15" idx="1"/>
          </p:cNvCxnSpPr>
          <p:nvPr/>
        </p:nvCxnSpPr>
        <p:spPr>
          <a:xfrm flipH="1">
            <a:off x="5257209" y="2357413"/>
            <a:ext cx="159656" cy="227861"/>
          </a:xfrm>
          <a:prstGeom prst="straightConnector1">
            <a:avLst/>
          </a:prstGeom>
          <a:ln w="28575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4"/>
          <p:cNvSpPr txBox="1"/>
          <p:nvPr/>
        </p:nvSpPr>
        <p:spPr>
          <a:xfrm>
            <a:off x="5416865" y="2203524"/>
            <a:ext cx="1382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Change</a:t>
            </a:r>
            <a:r>
              <a:rPr lang="pt-PT" sz="1400" dirty="0"/>
              <a:t> </a:t>
            </a:r>
            <a:r>
              <a:rPr lang="pt-PT" sz="1400" dirty="0" err="1"/>
              <a:t>Name</a:t>
            </a:r>
            <a:endParaRPr lang="pt-PT" sz="1400" dirty="0"/>
          </a:p>
        </p:txBody>
      </p:sp>
      <p:cxnSp>
        <p:nvCxnSpPr>
          <p:cNvPr id="19" name="Conexão reta unidirecional 18"/>
          <p:cNvCxnSpPr>
            <a:cxnSpLocks/>
          </p:cNvCxnSpPr>
          <p:nvPr/>
        </p:nvCxnSpPr>
        <p:spPr>
          <a:xfrm flipV="1">
            <a:off x="827314" y="2634514"/>
            <a:ext cx="3439886" cy="1487543"/>
          </a:xfrm>
          <a:prstGeom prst="straightConnector1">
            <a:avLst/>
          </a:prstGeom>
          <a:ln w="28575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O-Pitcloud Module</a:t>
            </a:r>
            <a:endParaRPr lang="en-US" dirty="0">
              <a:latin typeface="+mn-lt"/>
            </a:endParaRPr>
          </a:p>
        </p:txBody>
      </p:sp>
      <p:cxnSp>
        <p:nvCxnSpPr>
          <p:cNvPr id="24" name="Conexão reta unidirecional 23"/>
          <p:cNvCxnSpPr>
            <a:cxnSpLocks/>
          </p:cNvCxnSpPr>
          <p:nvPr/>
        </p:nvCxnSpPr>
        <p:spPr>
          <a:xfrm flipH="1" flipV="1">
            <a:off x="685207" y="4270779"/>
            <a:ext cx="326" cy="291596"/>
          </a:xfrm>
          <a:prstGeom prst="straightConnector1">
            <a:avLst/>
          </a:prstGeom>
          <a:ln w="28575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4"/>
          <p:cNvSpPr txBox="1"/>
          <p:nvPr/>
        </p:nvSpPr>
        <p:spPr>
          <a:xfrm>
            <a:off x="406400" y="4569520"/>
            <a:ext cx="1382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View</a:t>
            </a:r>
            <a:r>
              <a:rPr lang="pt-PT" sz="1400" dirty="0"/>
              <a:t> Project </a:t>
            </a:r>
            <a:r>
              <a:rPr lang="pt-PT" sz="1400" dirty="0" err="1"/>
              <a:t>Details</a:t>
            </a:r>
            <a:endParaRPr lang="pt-PT" sz="1400" dirty="0"/>
          </a:p>
        </p:txBody>
      </p:sp>
      <p:cxnSp>
        <p:nvCxnSpPr>
          <p:cNvPr id="26" name="Conexão reta unidirecional 25"/>
          <p:cNvCxnSpPr>
            <a:cxnSpLocks/>
            <a:endCxn id="27" idx="0"/>
          </p:cNvCxnSpPr>
          <p:nvPr/>
        </p:nvCxnSpPr>
        <p:spPr>
          <a:xfrm flipH="1">
            <a:off x="4096973" y="5733143"/>
            <a:ext cx="329884" cy="522652"/>
          </a:xfrm>
          <a:prstGeom prst="straightConnector1">
            <a:avLst/>
          </a:prstGeom>
          <a:ln w="28575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4"/>
          <p:cNvSpPr txBox="1"/>
          <p:nvPr/>
        </p:nvSpPr>
        <p:spPr>
          <a:xfrm>
            <a:off x="3247921" y="6255795"/>
            <a:ext cx="1698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Exclude</a:t>
            </a:r>
            <a:r>
              <a:rPr lang="pt-PT" sz="1400" dirty="0"/>
              <a:t> </a:t>
            </a:r>
            <a:r>
              <a:rPr lang="pt-PT" sz="1400" dirty="0" err="1"/>
              <a:t>participant</a:t>
            </a:r>
            <a:endParaRPr lang="pt-PT" sz="1400" dirty="0"/>
          </a:p>
        </p:txBody>
      </p:sp>
      <p:cxnSp>
        <p:nvCxnSpPr>
          <p:cNvPr id="30" name="Conexão reta unidirecional 29"/>
          <p:cNvCxnSpPr>
            <a:cxnSpLocks/>
            <a:endCxn id="31" idx="0"/>
          </p:cNvCxnSpPr>
          <p:nvPr/>
        </p:nvCxnSpPr>
        <p:spPr>
          <a:xfrm>
            <a:off x="5416865" y="5733143"/>
            <a:ext cx="336376" cy="495218"/>
          </a:xfrm>
          <a:prstGeom prst="straightConnector1">
            <a:avLst/>
          </a:prstGeom>
          <a:ln w="28575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4"/>
          <p:cNvSpPr txBox="1"/>
          <p:nvPr/>
        </p:nvSpPr>
        <p:spPr>
          <a:xfrm>
            <a:off x="4946025" y="6228361"/>
            <a:ext cx="1614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Transfer</a:t>
            </a:r>
            <a:r>
              <a:rPr lang="pt-PT" sz="1400" dirty="0"/>
              <a:t> </a:t>
            </a:r>
            <a:r>
              <a:rPr lang="pt-PT" sz="1400" dirty="0" err="1"/>
              <a:t>ownership</a:t>
            </a:r>
            <a:endParaRPr lang="pt-PT" sz="1400" dirty="0"/>
          </a:p>
        </p:txBody>
      </p:sp>
      <p:cxnSp>
        <p:nvCxnSpPr>
          <p:cNvPr id="37" name="Conexão reta unidirecional 36"/>
          <p:cNvCxnSpPr>
            <a:cxnSpLocks/>
            <a:endCxn id="38" idx="2"/>
          </p:cNvCxnSpPr>
          <p:nvPr/>
        </p:nvCxnSpPr>
        <p:spPr>
          <a:xfrm flipV="1">
            <a:off x="7689210" y="4677443"/>
            <a:ext cx="951643" cy="794444"/>
          </a:xfrm>
          <a:prstGeom prst="straightConnector1">
            <a:avLst/>
          </a:prstGeom>
          <a:ln w="28575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4"/>
          <p:cNvSpPr txBox="1"/>
          <p:nvPr/>
        </p:nvSpPr>
        <p:spPr>
          <a:xfrm>
            <a:off x="7833637" y="4369666"/>
            <a:ext cx="1614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Leave</a:t>
            </a:r>
            <a:r>
              <a:rPr lang="pt-PT" sz="1400" dirty="0"/>
              <a:t> </a:t>
            </a:r>
            <a:r>
              <a:rPr lang="pt-PT" sz="1400" dirty="0" err="1"/>
              <a:t>project</a:t>
            </a:r>
            <a:endParaRPr lang="pt-PT" sz="1400" dirty="0"/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E0059369-3691-4FB1-B758-23035688E388}"/>
              </a:ext>
            </a:extLst>
          </p:cNvPr>
          <p:cNvGrpSpPr/>
          <p:nvPr/>
        </p:nvGrpSpPr>
        <p:grpSpPr>
          <a:xfrm>
            <a:off x="116113" y="829463"/>
            <a:ext cx="8923172" cy="997986"/>
            <a:chOff x="116113" y="829463"/>
            <a:chExt cx="8923172" cy="997986"/>
          </a:xfrm>
        </p:grpSpPr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27CDA6EF-F8DC-400A-8CFF-5C84C3BA9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113" y="829463"/>
              <a:ext cx="8923172" cy="997986"/>
            </a:xfrm>
            <a:prstGeom prst="rect">
              <a:avLst/>
            </a:prstGeom>
          </p:spPr>
        </p:pic>
        <p:sp>
          <p:nvSpPr>
            <p:cNvPr id="23" name="Rounded Rectangle 8">
              <a:extLst>
                <a:ext uri="{FF2B5EF4-FFF2-40B4-BE49-F238E27FC236}">
                  <a16:creationId xmlns:a16="http://schemas.microsoft.com/office/drawing/2014/main" id="{F23B70A4-1221-4D71-A5CB-CCB0753A5283}"/>
                </a:ext>
              </a:extLst>
            </p:cNvPr>
            <p:cNvSpPr/>
            <p:nvPr/>
          </p:nvSpPr>
          <p:spPr>
            <a:xfrm>
              <a:off x="7777198" y="982863"/>
              <a:ext cx="1262087" cy="189722"/>
            </a:xfrm>
            <a:prstGeom prst="round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982485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116113" y="-202404"/>
            <a:ext cx="9197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O-</a:t>
            </a:r>
            <a:r>
              <a:rPr lang="en-US" dirty="0" err="1">
                <a:latin typeface="+mn-lt"/>
              </a:rPr>
              <a:t>Pitcloud</a:t>
            </a:r>
            <a:r>
              <a:rPr lang="en-US" dirty="0">
                <a:latin typeface="+mn-lt"/>
              </a:rPr>
              <a:t> Module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831059"/>
            <a:ext cx="5160582" cy="295354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00" y="3910585"/>
            <a:ext cx="5664200" cy="2915890"/>
          </a:xfrm>
          <a:prstGeom prst="rect">
            <a:avLst/>
          </a:prstGeom>
        </p:spPr>
      </p:pic>
      <p:sp>
        <p:nvSpPr>
          <p:cNvPr id="21" name="TextBox 4"/>
          <p:cNvSpPr txBox="1"/>
          <p:nvPr/>
        </p:nvSpPr>
        <p:spPr>
          <a:xfrm>
            <a:off x="5414582" y="861549"/>
            <a:ext cx="1382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err="1"/>
              <a:t>User</a:t>
            </a:r>
            <a:r>
              <a:rPr lang="pt-PT" sz="2800" dirty="0"/>
              <a:t> A</a:t>
            </a:r>
          </a:p>
        </p:txBody>
      </p:sp>
      <p:sp>
        <p:nvSpPr>
          <p:cNvPr id="23" name="TextBox 4"/>
          <p:cNvSpPr txBox="1"/>
          <p:nvPr/>
        </p:nvSpPr>
        <p:spPr>
          <a:xfrm>
            <a:off x="2096957" y="6303255"/>
            <a:ext cx="1382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err="1"/>
              <a:t>User</a:t>
            </a:r>
            <a:r>
              <a:rPr lang="pt-PT" sz="2800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1885858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A0A23725-4C92-4F1E-8FBD-A5AD3246EEA8}"/>
              </a:ext>
            </a:extLst>
          </p:cNvPr>
          <p:cNvSpPr txBox="1"/>
          <p:nvPr/>
        </p:nvSpPr>
        <p:spPr>
          <a:xfrm>
            <a:off x="818316" y="212105"/>
            <a:ext cx="540906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800" dirty="0">
                <a:ea typeface="Roboto Light" panose="02000000000000000000" pitchFamily="2" charset="0"/>
              </a:rPr>
              <a:t>Upload information</a:t>
            </a:r>
            <a:endParaRPr lang="pt-PT" sz="2800" dirty="0">
              <a:solidFill>
                <a:schemeClr val="bg1"/>
              </a:solidFill>
              <a:ea typeface="Roboto Light" panose="02000000000000000000" pitchFamily="2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759E9C9-1276-4F38-8FAA-043D2CAAFF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7"/>
          <a:stretch/>
        </p:blipFill>
        <p:spPr>
          <a:xfrm>
            <a:off x="2485696" y="899573"/>
            <a:ext cx="4212015" cy="5615517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929FA71-BA5D-46BD-9BEE-41C3C519708A}"/>
              </a:ext>
            </a:extLst>
          </p:cNvPr>
          <p:cNvSpPr/>
          <p:nvPr/>
        </p:nvSpPr>
        <p:spPr>
          <a:xfrm>
            <a:off x="5244662" y="1051034"/>
            <a:ext cx="688428" cy="278525"/>
          </a:xfrm>
          <a:prstGeom prst="rect">
            <a:avLst/>
          </a:prstGeom>
          <a:noFill/>
          <a:ln w="762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BF4E5AD-9CCD-4716-B0D9-146C25C8D13A}"/>
              </a:ext>
            </a:extLst>
          </p:cNvPr>
          <p:cNvSpPr/>
          <p:nvPr/>
        </p:nvSpPr>
        <p:spPr>
          <a:xfrm>
            <a:off x="3114000" y="4256689"/>
            <a:ext cx="313200" cy="252311"/>
          </a:xfrm>
          <a:prstGeom prst="rect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0B688199-88BB-4574-A6DF-92491F560E01}"/>
              </a:ext>
            </a:extLst>
          </p:cNvPr>
          <p:cNvSpPr/>
          <p:nvPr/>
        </p:nvSpPr>
        <p:spPr>
          <a:xfrm rot="10800000">
            <a:off x="3522848" y="4296010"/>
            <a:ext cx="231289" cy="173668"/>
          </a:xfrm>
          <a:prstGeom prst="rightArrow">
            <a:avLst/>
          </a:prstGeom>
          <a:solidFill>
            <a:srgbClr val="930B00"/>
          </a:solidFill>
          <a:ln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FD7DB6C-757E-4146-9DCA-3B0ED26E4F9E}"/>
              </a:ext>
            </a:extLst>
          </p:cNvPr>
          <p:cNvSpPr txBox="1"/>
          <p:nvPr/>
        </p:nvSpPr>
        <p:spPr>
          <a:xfrm>
            <a:off x="3705538" y="4251310"/>
            <a:ext cx="2408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latin typeface="Roboto Black" panose="02000000000000000000" pitchFamily="2" charset="0"/>
                <a:ea typeface="Roboto Black" panose="02000000000000000000" pitchFamily="2" charset="0"/>
              </a:rPr>
              <a:t>Upload information</a:t>
            </a:r>
          </a:p>
        </p:txBody>
      </p:sp>
    </p:spTree>
    <p:extLst>
      <p:ext uri="{BB962C8B-B14F-4D97-AF65-F5344CB8AC3E}">
        <p14:creationId xmlns:p14="http://schemas.microsoft.com/office/powerpoint/2010/main" val="105354054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3344</TotalTime>
  <Words>173</Words>
  <Application>Microsoft Office PowerPoint</Application>
  <PresentationFormat>Apresentação no Ecrã (4:3)</PresentationFormat>
  <Paragraphs>51</Paragraphs>
  <Slides>19</Slides>
  <Notes>0</Notes>
  <HiddenSlides>0</HiddenSlides>
  <MMClips>6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Roboto Black</vt:lpstr>
      <vt:lpstr>Roboto Light</vt:lpstr>
      <vt:lpstr>Office Theme</vt:lpstr>
      <vt:lpstr>Apresentação do PowerPoint</vt:lpstr>
      <vt:lpstr>O-Pitblast – O-Pitcloud Module</vt:lpstr>
      <vt:lpstr>O-Pitblast – O-Pitcloud Module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Francisco Leite</dc:creator>
  <cp:lastModifiedBy>Raquel Sobral</cp:lastModifiedBy>
  <cp:revision>241</cp:revision>
  <dcterms:created xsi:type="dcterms:W3CDTF">2016-12-29T16:55:20Z</dcterms:created>
  <dcterms:modified xsi:type="dcterms:W3CDTF">2018-08-03T09:30:38Z</dcterms:modified>
</cp:coreProperties>
</file>